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3"/>
  </p:notesMasterIdLst>
  <p:sldIdLst>
    <p:sldId id="256" r:id="rId5"/>
    <p:sldId id="257" r:id="rId6"/>
    <p:sldId id="262" r:id="rId7"/>
    <p:sldId id="259" r:id="rId8"/>
    <p:sldId id="260" r:id="rId9"/>
    <p:sldId id="258"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ACFF87-494D-C619-1D0D-FC11CB8F59A6}" v="295" dt="2023-04-05T00:03:17.046"/>
    <p1510:client id="{7461037B-ADEF-EC13-BD25-DEE506719412}" v="2" dt="2023-04-04T23:44:30.799"/>
    <p1510:client id="{A412D549-704D-424E-B072-826FEDEC784D}" v="2110" dt="2023-04-05T05:34:25.196"/>
  </p1510:revLst>
</p1510:revInfo>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494" autoAdjust="0"/>
  </p:normalViewPr>
  <p:slideViewPr>
    <p:cSldViewPr snapToGrid="0">
      <p:cViewPr varScale="1">
        <p:scale>
          <a:sx n="102" d="100"/>
          <a:sy n="102" d="100"/>
        </p:scale>
        <p:origin x="91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1CB80D-85E1-4D4E-80B4-AA6E372F64D6}" type="datetimeFigureOut">
              <a:t>4/5/2023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8EFB22-21A0-4863-A453-9D253DFCC002}" type="slidenum">
              <a:t>‹#›</a:t>
            </a:fld>
            <a:endParaRPr lang="en-US"/>
          </a:p>
        </p:txBody>
      </p:sp>
    </p:spTree>
    <p:extLst>
      <p:ext uri="{BB962C8B-B14F-4D97-AF65-F5344CB8AC3E}">
        <p14:creationId xmlns:p14="http://schemas.microsoft.com/office/powerpoint/2010/main" val="167734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Hi Everyone</a:t>
            </a:r>
          </a:p>
        </p:txBody>
      </p:sp>
      <p:sp>
        <p:nvSpPr>
          <p:cNvPr id="4" name="Slide Number Placeholder 3"/>
          <p:cNvSpPr>
            <a:spLocks noGrp="1"/>
          </p:cNvSpPr>
          <p:nvPr>
            <p:ph type="sldNum" sz="quarter" idx="5"/>
          </p:nvPr>
        </p:nvSpPr>
        <p:spPr/>
        <p:txBody>
          <a:bodyPr/>
          <a:lstStyle/>
          <a:p>
            <a:fld id="{398EFB22-21A0-4863-A453-9D253DFCC002}" type="slidenum">
              <a:t>1</a:t>
            </a:fld>
            <a:endParaRPr lang="en-US"/>
          </a:p>
        </p:txBody>
      </p:sp>
    </p:spTree>
    <p:extLst>
      <p:ext uri="{BB962C8B-B14F-4D97-AF65-F5344CB8AC3E}">
        <p14:creationId xmlns:p14="http://schemas.microsoft.com/office/powerpoint/2010/main" val="398788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Our goals in current sprint was Generating Embedding to accelerate prediction time</a:t>
            </a:r>
          </a:p>
          <a:p>
            <a:r>
              <a:rPr lang="en-US">
                <a:cs typeface="Calibri"/>
              </a:rPr>
              <a:t>Improve our Triplet Network and compare its results with contrastive loss</a:t>
            </a:r>
            <a:br>
              <a:rPr lang="en-US">
                <a:cs typeface="+mn-lt"/>
              </a:rPr>
            </a:br>
            <a:r>
              <a:rPr lang="en-US">
                <a:cs typeface="Calibri"/>
              </a:rPr>
              <a:t>Come up with idea to set optimal Threshold.</a:t>
            </a:r>
          </a:p>
          <a:p>
            <a:r>
              <a:rPr lang="en-US">
                <a:cs typeface="Calibri"/>
              </a:rPr>
              <a:t>Last but not least check model's robustness on Rotated Images.</a:t>
            </a:r>
          </a:p>
          <a:p>
            <a:r>
              <a:rPr lang="en-US">
                <a:cs typeface="Calibri"/>
              </a:rPr>
              <a:t>We were able to complete all the task listed here.</a:t>
            </a:r>
          </a:p>
        </p:txBody>
      </p:sp>
      <p:sp>
        <p:nvSpPr>
          <p:cNvPr id="4" name="Slide Number Placeholder 3"/>
          <p:cNvSpPr>
            <a:spLocks noGrp="1"/>
          </p:cNvSpPr>
          <p:nvPr>
            <p:ph type="sldNum" sz="quarter" idx="5"/>
          </p:nvPr>
        </p:nvSpPr>
        <p:spPr/>
        <p:txBody>
          <a:bodyPr/>
          <a:lstStyle/>
          <a:p>
            <a:fld id="{398EFB22-21A0-4863-A453-9D253DFCC002}" type="slidenum">
              <a:t>2</a:t>
            </a:fld>
            <a:endParaRPr lang="en-US"/>
          </a:p>
        </p:txBody>
      </p:sp>
    </p:spTree>
    <p:extLst>
      <p:ext uri="{BB962C8B-B14F-4D97-AF65-F5344CB8AC3E}">
        <p14:creationId xmlns:p14="http://schemas.microsoft.com/office/powerpoint/2010/main" val="3574978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our research to determine the optimal threshold score, we devised the following solution. We plotted the number of images belonging to the same class but misclassified as different classes, and vice versa, for various thresholds ranging from -0.5 to 1.5. At this stage, it is equally important for us to address both metrics. Therefore, we chose the point where the two lines intersect, as this is where the two lines are closest to their global minimum.</a:t>
            </a:r>
          </a:p>
        </p:txBody>
      </p:sp>
      <p:sp>
        <p:nvSpPr>
          <p:cNvPr id="4" name="Slide Number Placeholder 3"/>
          <p:cNvSpPr>
            <a:spLocks noGrp="1"/>
          </p:cNvSpPr>
          <p:nvPr>
            <p:ph type="sldNum" sz="quarter" idx="5"/>
          </p:nvPr>
        </p:nvSpPr>
        <p:spPr/>
        <p:txBody>
          <a:bodyPr/>
          <a:lstStyle/>
          <a:p>
            <a:fld id="{398EFB22-21A0-4863-A453-9D253DFCC002}" type="slidenum">
              <a:t>3</a:t>
            </a:fld>
            <a:endParaRPr lang="en-US"/>
          </a:p>
        </p:txBody>
      </p:sp>
    </p:spTree>
    <p:extLst>
      <p:ext uri="{BB962C8B-B14F-4D97-AF65-F5344CB8AC3E}">
        <p14:creationId xmlns:p14="http://schemas.microsoft.com/office/powerpoint/2010/main" val="2743748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prototyping embeddings. After training our model, we store the image representation of each image as a 128-dimensional vector. In N-way shot learning, this set is known as the Support Set. When a new test image comes in for prediction (referred to as the Query Set), its representation is compared against all the training image vectors. If the minimum distance between the test image and a training image meets our threshold, we classify it accordingly. If it doesn't meet the threshold, the image is considered unknown.</a:t>
            </a:r>
          </a:p>
          <a:p>
            <a:r>
              <a:rPr lang="en-US" dirty="0"/>
              <a:t>However, when dealing with a large dataset, these comparisons can be time-consuming. To overcome this, we use a prototype embedding approach. We calculate the mean of the embeddings for each class, resulting in N prototypes. Now, a query set image only needs to be compared with N prototypes rather than all n times m images, where m is the number of images in each class. While this may slightly decrease accuracy, it significantly improves performance as we will see in the next slide.</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398EFB22-21A0-4863-A453-9D253DFCC002}" type="slidenum">
              <a:t>4</a:t>
            </a:fld>
            <a:endParaRPr lang="en-US"/>
          </a:p>
        </p:txBody>
      </p:sp>
    </p:spTree>
    <p:extLst>
      <p:ext uri="{BB962C8B-B14F-4D97-AF65-F5344CB8AC3E}">
        <p14:creationId xmlns:p14="http://schemas.microsoft.com/office/powerpoint/2010/main" val="1185482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you can see the results before and after implementing the prototype approach. The blue bar represents the number of errors per 10000 images, while the red bar indicates the prediction time in seconds. Although the error rate has slightly increased, we have significantly accelerated prediction time by 25 times.</a:t>
            </a:r>
          </a:p>
          <a:p>
            <a:br>
              <a:rPr lang="en-US"/>
            </a:br>
            <a:endParaRPr lang="en-US"/>
          </a:p>
        </p:txBody>
      </p:sp>
      <p:sp>
        <p:nvSpPr>
          <p:cNvPr id="4" name="Slide Number Placeholder 3"/>
          <p:cNvSpPr>
            <a:spLocks noGrp="1"/>
          </p:cNvSpPr>
          <p:nvPr>
            <p:ph type="sldNum" sz="quarter" idx="5"/>
          </p:nvPr>
        </p:nvSpPr>
        <p:spPr/>
        <p:txBody>
          <a:bodyPr/>
          <a:lstStyle/>
          <a:p>
            <a:fld id="{398EFB22-21A0-4863-A453-9D253DFCC002}" type="slidenum">
              <a:t>5</a:t>
            </a:fld>
            <a:endParaRPr lang="en-US"/>
          </a:p>
        </p:txBody>
      </p:sp>
    </p:spTree>
    <p:extLst>
      <p:ext uri="{BB962C8B-B14F-4D97-AF65-F5344CB8AC3E}">
        <p14:creationId xmlns:p14="http://schemas.microsoft.com/office/powerpoint/2010/main" val="1241595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last sprint, our triplet model was overfitting the training data. We managed to address this issue by generating better triplets during training. However, Contrastive loss still outperforms Triplet loss in terms of smoother loss convergence and a reduced number of intersections. Therefore, we will proceed using only Contrastive loss from now on.</a:t>
            </a:r>
          </a:p>
        </p:txBody>
      </p:sp>
      <p:sp>
        <p:nvSpPr>
          <p:cNvPr id="4" name="Slide Number Placeholder 3"/>
          <p:cNvSpPr>
            <a:spLocks noGrp="1"/>
          </p:cNvSpPr>
          <p:nvPr>
            <p:ph type="sldNum" sz="quarter" idx="5"/>
          </p:nvPr>
        </p:nvSpPr>
        <p:spPr/>
        <p:txBody>
          <a:bodyPr/>
          <a:lstStyle/>
          <a:p>
            <a:fld id="{398EFB22-21A0-4863-A453-9D253DFCC002}" type="slidenum">
              <a:rPr lang="en-US"/>
              <a:t>6</a:t>
            </a:fld>
            <a:endParaRPr lang="en-US"/>
          </a:p>
        </p:txBody>
      </p:sp>
    </p:spTree>
    <p:extLst>
      <p:ext uri="{BB962C8B-B14F-4D97-AF65-F5344CB8AC3E}">
        <p14:creationId xmlns:p14="http://schemas.microsoft.com/office/powerpoint/2010/main" val="3126369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aimed to evaluate the model's performance on rotated images and conducted two distinct experiments. Firstly, we assessed the model's performance on test images containing rotated samples while keeping original training dataset. Next, we explored the potential improvements when randomly rotating training images. As a result, we observed a decrease in the number of intersections, but there was a limitation, as the number of misclassifications slightly increased. In future work, we will focus on developing better rotation techniques to address this issue.</a:t>
            </a:r>
          </a:p>
        </p:txBody>
      </p:sp>
      <p:sp>
        <p:nvSpPr>
          <p:cNvPr id="4" name="Slide Number Placeholder 3"/>
          <p:cNvSpPr>
            <a:spLocks noGrp="1"/>
          </p:cNvSpPr>
          <p:nvPr>
            <p:ph type="sldNum" sz="quarter" idx="5"/>
          </p:nvPr>
        </p:nvSpPr>
        <p:spPr/>
        <p:txBody>
          <a:bodyPr/>
          <a:lstStyle/>
          <a:p>
            <a:fld id="{398EFB22-21A0-4863-A453-9D253DFCC002}" type="slidenum">
              <a:t>7</a:t>
            </a:fld>
            <a:endParaRPr lang="en-US"/>
          </a:p>
        </p:txBody>
      </p:sp>
    </p:spTree>
    <p:extLst>
      <p:ext uri="{BB962C8B-B14F-4D97-AF65-F5344CB8AC3E}">
        <p14:creationId xmlns:p14="http://schemas.microsoft.com/office/powerpoint/2010/main" val="3078782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Thank you everyone</a:t>
            </a:r>
            <a:endParaRPr lang="en-IN"/>
          </a:p>
        </p:txBody>
      </p:sp>
      <p:sp>
        <p:nvSpPr>
          <p:cNvPr id="4" name="Slide Number Placeholder 3"/>
          <p:cNvSpPr>
            <a:spLocks noGrp="1"/>
          </p:cNvSpPr>
          <p:nvPr>
            <p:ph type="sldNum" sz="quarter" idx="5"/>
          </p:nvPr>
        </p:nvSpPr>
        <p:spPr/>
        <p:txBody>
          <a:bodyPr/>
          <a:lstStyle/>
          <a:p>
            <a:fld id="{398EFB22-21A0-4863-A453-9D253DFCC002}" type="slidenum">
              <a:rPr lang="en-IN" smtClean="0"/>
              <a:t>8</a:t>
            </a:fld>
            <a:endParaRPr lang="en-IN"/>
          </a:p>
        </p:txBody>
      </p:sp>
    </p:spTree>
    <p:extLst>
      <p:ext uri="{BB962C8B-B14F-4D97-AF65-F5344CB8AC3E}">
        <p14:creationId xmlns:p14="http://schemas.microsoft.com/office/powerpoint/2010/main" val="1542590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66587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13241C00-AC9E-414D-86DF-4F706AD97634}" type="datetimeFigureOut">
              <a:rPr lang="en-IN" smtClean="0"/>
              <a:t>05-04-2023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41467899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30987400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extLst>
      <p:ext uri="{BB962C8B-B14F-4D97-AF65-F5344CB8AC3E}">
        <p14:creationId xmlns:p14="http://schemas.microsoft.com/office/powerpoint/2010/main" val="17260337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1352296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extLst>
      <p:ext uri="{BB962C8B-B14F-4D97-AF65-F5344CB8AC3E}">
        <p14:creationId xmlns:p14="http://schemas.microsoft.com/office/powerpoint/2010/main" val="15593961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33971452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33079305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1539056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3463738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41C00-AC9E-414D-86DF-4F706AD97634}" type="datetimeFigureOut">
              <a:rPr lang="en-IN" smtClean="0"/>
              <a:t>05-04-2023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1529533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241C00-AC9E-414D-86DF-4F706AD97634}" type="datetimeFigureOut">
              <a:rPr lang="en-IN" smtClean="0"/>
              <a:t>05-04-2023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1359566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241C00-AC9E-414D-86DF-4F706AD97634}" type="datetimeFigureOut">
              <a:rPr lang="en-IN" smtClean="0"/>
              <a:t>05-04-2023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2235091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241C00-AC9E-414D-86DF-4F706AD97634}" type="datetimeFigureOut">
              <a:rPr lang="en-IN" smtClean="0"/>
              <a:t>05-04-2023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1472916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241C00-AC9E-414D-86DF-4F706AD97634}" type="datetimeFigureOut">
              <a:rPr lang="en-IN" smtClean="0"/>
              <a:t>05-04-2023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1523708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241C00-AC9E-414D-86DF-4F706AD97634}" type="datetimeFigureOut">
              <a:rPr lang="en-IN" smtClean="0"/>
              <a:t>05-04-2023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3089362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241C00-AC9E-414D-86DF-4F706AD97634}" type="datetimeFigureOut">
              <a:rPr lang="en-IN" smtClean="0"/>
              <a:t>05-04-2023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26F3E7B-B336-489B-9A6A-0DFA0A168FCC}" type="slidenum">
              <a:rPr lang="en-IN" smtClean="0"/>
              <a:t>‹#›</a:t>
            </a:fld>
            <a:endParaRPr lang="en-IN"/>
          </a:p>
        </p:txBody>
      </p:sp>
    </p:spTree>
    <p:extLst>
      <p:ext uri="{BB962C8B-B14F-4D97-AF65-F5344CB8AC3E}">
        <p14:creationId xmlns:p14="http://schemas.microsoft.com/office/powerpoint/2010/main" val="493684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13241C00-AC9E-414D-86DF-4F706AD97634}" type="datetimeFigureOut">
              <a:rPr lang="en-IN" smtClean="0"/>
              <a:t>05-04-2023</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626F3E7B-B336-489B-9A6A-0DFA0A168FCC}" type="slidenum">
              <a:rPr lang="en-IN" smtClean="0"/>
              <a:t>‹#›</a:t>
            </a:fld>
            <a:endParaRPr lang="en-IN"/>
          </a:p>
        </p:txBody>
      </p:sp>
    </p:spTree>
    <p:extLst>
      <p:ext uri="{BB962C8B-B14F-4D97-AF65-F5344CB8AC3E}">
        <p14:creationId xmlns:p14="http://schemas.microsoft.com/office/powerpoint/2010/main" val="232005189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D2E7D-495C-F2CE-CF27-EA8ECC66C72A}"/>
              </a:ext>
            </a:extLst>
          </p:cNvPr>
          <p:cNvSpPr>
            <a:spLocks noGrp="1"/>
          </p:cNvSpPr>
          <p:nvPr>
            <p:ph type="ctrTitle"/>
          </p:nvPr>
        </p:nvSpPr>
        <p:spPr/>
        <p:txBody>
          <a:bodyPr/>
          <a:lstStyle/>
          <a:p>
            <a:r>
              <a:rPr lang="en-US" b="1">
                <a:ea typeface="+mj-lt"/>
                <a:cs typeface="+mj-lt"/>
              </a:rPr>
              <a:t>Just In Time Detection of Unknown Classes Using Deep Learning</a:t>
            </a:r>
            <a:endParaRPr lang="en-IN"/>
          </a:p>
        </p:txBody>
      </p:sp>
      <p:sp>
        <p:nvSpPr>
          <p:cNvPr id="5" name="TextBox 4">
            <a:extLst>
              <a:ext uri="{FF2B5EF4-FFF2-40B4-BE49-F238E27FC236}">
                <a16:creationId xmlns:a16="http://schemas.microsoft.com/office/drawing/2014/main" id="{363ADBF6-4D37-D251-BDE5-4C44642513D8}"/>
              </a:ext>
            </a:extLst>
          </p:cNvPr>
          <p:cNvSpPr txBox="1"/>
          <p:nvPr/>
        </p:nvSpPr>
        <p:spPr>
          <a:xfrm>
            <a:off x="8029280" y="5615721"/>
            <a:ext cx="6103854" cy="646331"/>
          </a:xfrm>
          <a:prstGeom prst="rect">
            <a:avLst/>
          </a:prstGeom>
          <a:noFill/>
        </p:spPr>
        <p:txBody>
          <a:bodyPr wrap="square">
            <a:spAutoFit/>
          </a:bodyPr>
          <a:lstStyle/>
          <a:p>
            <a:r>
              <a:rPr lang="en-US" b="1"/>
              <a:t>Team Members </a:t>
            </a:r>
            <a:r>
              <a:rPr lang="en-US"/>
              <a:t>: </a:t>
            </a:r>
            <a:r>
              <a:rPr lang="en-US" err="1"/>
              <a:t>Vazgen</a:t>
            </a:r>
            <a:r>
              <a:rPr lang="en-US"/>
              <a:t> &amp; Akshat</a:t>
            </a:r>
          </a:p>
          <a:p>
            <a:r>
              <a:rPr lang="en-US" b="1"/>
              <a:t>Adviser</a:t>
            </a:r>
            <a:r>
              <a:rPr lang="en-US"/>
              <a:t> : Abu Islam</a:t>
            </a:r>
            <a:endParaRPr lang="en-IN"/>
          </a:p>
        </p:txBody>
      </p:sp>
      <p:pic>
        <p:nvPicPr>
          <p:cNvPr id="18" name="Audio 17">
            <a:hlinkClick r:id="" action="ppaction://media"/>
            <a:extLst>
              <a:ext uri="{FF2B5EF4-FFF2-40B4-BE49-F238E27FC236}">
                <a16:creationId xmlns:a16="http://schemas.microsoft.com/office/drawing/2014/main" id="{D0441742-35DD-883B-84BC-7B61FB57B84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7517069"/>
      </p:ext>
    </p:extLst>
  </p:cSld>
  <p:clrMapOvr>
    <a:masterClrMapping/>
  </p:clrMapOvr>
  <mc:AlternateContent xmlns:mc="http://schemas.openxmlformats.org/markup-compatibility/2006">
    <mc:Choice xmlns:p14="http://schemas.microsoft.com/office/powerpoint/2010/main" Requires="p14">
      <p:transition spd="slow" p14:dur="2000" advTm="1234"/>
    </mc:Choice>
    <mc:Fallback>
      <p:transition spd="slow" advTm="1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E9805-28E0-CD04-D530-920F77D98E53}"/>
              </a:ext>
            </a:extLst>
          </p:cNvPr>
          <p:cNvSpPr>
            <a:spLocks noGrp="1"/>
          </p:cNvSpPr>
          <p:nvPr>
            <p:ph type="title"/>
          </p:nvPr>
        </p:nvSpPr>
        <p:spPr>
          <a:xfrm>
            <a:off x="684212" y="648577"/>
            <a:ext cx="8534400" cy="1507067"/>
          </a:xfrm>
        </p:spPr>
        <p:txBody>
          <a:bodyPr/>
          <a:lstStyle/>
          <a:p>
            <a:r>
              <a:rPr lang="en-US" b="1"/>
              <a:t>Work for Current sprint</a:t>
            </a:r>
            <a:endParaRPr lang="en-IN" b="1"/>
          </a:p>
        </p:txBody>
      </p:sp>
      <p:sp>
        <p:nvSpPr>
          <p:cNvPr id="3" name="Content Placeholder 2">
            <a:extLst>
              <a:ext uri="{FF2B5EF4-FFF2-40B4-BE49-F238E27FC236}">
                <a16:creationId xmlns:a16="http://schemas.microsoft.com/office/drawing/2014/main" id="{C8031AE9-6095-C15F-B203-AF69D49BE827}"/>
              </a:ext>
            </a:extLst>
          </p:cNvPr>
          <p:cNvSpPr>
            <a:spLocks noGrp="1"/>
          </p:cNvSpPr>
          <p:nvPr>
            <p:ph idx="1"/>
          </p:nvPr>
        </p:nvSpPr>
        <p:spPr>
          <a:xfrm>
            <a:off x="684212" y="1621366"/>
            <a:ext cx="8534400" cy="3615267"/>
          </a:xfrm>
        </p:spPr>
        <p:txBody>
          <a:bodyPr/>
          <a:lstStyle/>
          <a:p>
            <a:pPr marL="342900" indent="-342900"/>
            <a:r>
              <a:rPr lang="en-US" sz="2000">
                <a:solidFill>
                  <a:schemeClr val="tx1"/>
                </a:solidFill>
                <a:cs typeface="Calibri"/>
              </a:rPr>
              <a:t>Finding optimal Threshold score</a:t>
            </a:r>
          </a:p>
          <a:p>
            <a:pPr marL="342900" indent="-342900"/>
            <a:r>
              <a:rPr lang="en-US" sz="2000">
                <a:solidFill>
                  <a:schemeClr val="tx1"/>
                </a:solidFill>
                <a:cs typeface="Calibri"/>
              </a:rPr>
              <a:t>Generating embeddings for faster prediction time</a:t>
            </a:r>
          </a:p>
          <a:p>
            <a:pPr marL="342900" indent="-342900"/>
            <a:r>
              <a:rPr lang="en-US" sz="2000">
                <a:solidFill>
                  <a:schemeClr val="tx1"/>
                </a:solidFill>
                <a:cs typeface="Calibri"/>
              </a:rPr>
              <a:t>Comparing the contrastive loss with triplet loss</a:t>
            </a:r>
          </a:p>
          <a:p>
            <a:pPr marL="342900" indent="-342900"/>
            <a:r>
              <a:rPr lang="en-US" sz="2000">
                <a:solidFill>
                  <a:schemeClr val="tx1"/>
                </a:solidFill>
                <a:cs typeface="Calibri"/>
              </a:rPr>
              <a:t>Check model performance on Rotated Images</a:t>
            </a:r>
          </a:p>
        </p:txBody>
      </p:sp>
      <p:pic>
        <p:nvPicPr>
          <p:cNvPr id="11" name="Audio 10">
            <a:hlinkClick r:id="" action="ppaction://media"/>
            <a:extLst>
              <a:ext uri="{FF2B5EF4-FFF2-40B4-BE49-F238E27FC236}">
                <a16:creationId xmlns:a16="http://schemas.microsoft.com/office/drawing/2014/main" id="{BD0D2563-9D12-CF41-C28B-0DACD811640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58097436"/>
      </p:ext>
    </p:extLst>
  </p:cSld>
  <p:clrMapOvr>
    <a:masterClrMapping/>
  </p:clrMapOvr>
  <mc:AlternateContent xmlns:mc="http://schemas.openxmlformats.org/markup-compatibility/2006">
    <mc:Choice xmlns:p14="http://schemas.microsoft.com/office/powerpoint/2010/main" Requires="p14">
      <p:transition spd="slow" p14:dur="2000" advTm="19469"/>
    </mc:Choice>
    <mc:Fallback>
      <p:transition spd="slow" advTm="19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613677-D939-41D6-4E21-BE694E9D0F5B}"/>
              </a:ext>
            </a:extLst>
          </p:cNvPr>
          <p:cNvSpPr>
            <a:spLocks noGrp="1"/>
          </p:cNvSpPr>
          <p:nvPr>
            <p:ph type="title"/>
          </p:nvPr>
        </p:nvSpPr>
        <p:spPr>
          <a:xfrm>
            <a:off x="7872196" y="-634754"/>
            <a:ext cx="3643435" cy="4063754"/>
          </a:xfrm>
        </p:spPr>
        <p:txBody>
          <a:bodyPr>
            <a:normAutofit/>
          </a:bodyPr>
          <a:lstStyle/>
          <a:p>
            <a:r>
              <a:rPr lang="en-US" b="1"/>
              <a:t>optimal threshold Score</a:t>
            </a:r>
            <a:endParaRPr lang="en-IN" b="1"/>
          </a:p>
        </p:txBody>
      </p:sp>
      <p:sp>
        <p:nvSpPr>
          <p:cNvPr id="7" name="Content Placeholder 6">
            <a:extLst>
              <a:ext uri="{FF2B5EF4-FFF2-40B4-BE49-F238E27FC236}">
                <a16:creationId xmlns:a16="http://schemas.microsoft.com/office/drawing/2014/main" id="{7AD4AF47-426E-E40C-D732-D30844AA0486}"/>
              </a:ext>
            </a:extLst>
          </p:cNvPr>
          <p:cNvSpPr>
            <a:spLocks noGrp="1"/>
          </p:cNvSpPr>
          <p:nvPr>
            <p:ph idx="1"/>
          </p:nvPr>
        </p:nvSpPr>
        <p:spPr>
          <a:xfrm>
            <a:off x="676368" y="0"/>
            <a:ext cx="7195828" cy="3477827"/>
          </a:xfrm>
        </p:spPr>
        <p:txBody>
          <a:bodyPr>
            <a:normAutofit/>
          </a:bodyPr>
          <a:lstStyle/>
          <a:p>
            <a:r>
              <a:rPr lang="en-US" sz="1600">
                <a:solidFill>
                  <a:schemeClr val="tx1"/>
                </a:solidFill>
              </a:rPr>
              <a:t>Blue line represents image belonging in same class being classified as different class</a:t>
            </a:r>
          </a:p>
          <a:p>
            <a:r>
              <a:rPr lang="en-US" sz="1600">
                <a:solidFill>
                  <a:schemeClr val="tx1"/>
                </a:solidFill>
              </a:rPr>
              <a:t>Red line represents image belonging in different class being classified as same class</a:t>
            </a:r>
          </a:p>
          <a:p>
            <a:r>
              <a:rPr lang="en-US" sz="1600">
                <a:solidFill>
                  <a:schemeClr val="tx1"/>
                </a:solidFill>
              </a:rPr>
              <a:t>Found optimal threshold score by taking intersection of both line</a:t>
            </a:r>
          </a:p>
          <a:p>
            <a:endParaRPr lang="en-IN" sz="1600">
              <a:solidFill>
                <a:schemeClr val="tx1"/>
              </a:solidFill>
            </a:endParaRPr>
          </a:p>
        </p:txBody>
      </p:sp>
      <p:pic>
        <p:nvPicPr>
          <p:cNvPr id="2" name="Content Placeholder 4" descr="Chart, line chart&#10;&#10;Description automatically generated">
            <a:extLst>
              <a:ext uri="{FF2B5EF4-FFF2-40B4-BE49-F238E27FC236}">
                <a16:creationId xmlns:a16="http://schemas.microsoft.com/office/drawing/2014/main" id="{B877AC43-709C-7AF8-AD2C-C2C72248C6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3871" y="2977538"/>
            <a:ext cx="11904257" cy="3294535"/>
          </a:xfrm>
          <a:prstGeom prst="rect">
            <a:avLst/>
          </a:prstGeom>
        </p:spPr>
      </p:pic>
      <p:sp>
        <p:nvSpPr>
          <p:cNvPr id="9" name="TextBox 8">
            <a:extLst>
              <a:ext uri="{FF2B5EF4-FFF2-40B4-BE49-F238E27FC236}">
                <a16:creationId xmlns:a16="http://schemas.microsoft.com/office/drawing/2014/main" id="{5C8F8B63-A0F3-1ADC-C019-3F88783B1199}"/>
              </a:ext>
            </a:extLst>
          </p:cNvPr>
          <p:cNvSpPr txBox="1"/>
          <p:nvPr/>
        </p:nvSpPr>
        <p:spPr>
          <a:xfrm>
            <a:off x="143870" y="6272073"/>
            <a:ext cx="11904257" cy="276999"/>
          </a:xfrm>
          <a:prstGeom prst="rect">
            <a:avLst/>
          </a:prstGeom>
          <a:noFill/>
        </p:spPr>
        <p:txBody>
          <a:bodyPr wrap="square">
            <a:spAutoFit/>
          </a:bodyPr>
          <a:lstStyle/>
          <a:p>
            <a:pPr algn="ctr"/>
            <a:r>
              <a:rPr lang="en-US" sz="1200">
                <a:solidFill>
                  <a:schemeClr val="tx1"/>
                </a:solidFill>
              </a:rPr>
              <a:t>Fig 1: Optimal Threshold Value for Minimum Misclassification, found at threshold = 0.19</a:t>
            </a:r>
            <a:endParaRPr lang="en-IN" sz="1200">
              <a:solidFill>
                <a:schemeClr val="tx1"/>
              </a:solidFill>
            </a:endParaRPr>
          </a:p>
        </p:txBody>
      </p:sp>
      <p:pic>
        <p:nvPicPr>
          <p:cNvPr id="16" name="Audio 15">
            <a:hlinkClick r:id="" action="ppaction://media"/>
            <a:extLst>
              <a:ext uri="{FF2B5EF4-FFF2-40B4-BE49-F238E27FC236}">
                <a16:creationId xmlns:a16="http://schemas.microsoft.com/office/drawing/2014/main" id="{8002F91E-C696-2EE2-8F64-240E62F29E6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86560521"/>
      </p:ext>
    </p:extLst>
  </p:cSld>
  <p:clrMapOvr>
    <a:masterClrMapping/>
  </p:clrMapOvr>
  <mc:AlternateContent xmlns:mc="http://schemas.openxmlformats.org/markup-compatibility/2006">
    <mc:Choice xmlns:p14="http://schemas.microsoft.com/office/powerpoint/2010/main" Requires="p14">
      <p:transition spd="slow" p14:dur="2000" advTm="29434"/>
    </mc:Choice>
    <mc:Fallback>
      <p:transition spd="slow" advTm="29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E9805-28E0-CD04-D530-920F77D98E53}"/>
              </a:ext>
            </a:extLst>
          </p:cNvPr>
          <p:cNvSpPr>
            <a:spLocks noGrp="1"/>
          </p:cNvSpPr>
          <p:nvPr>
            <p:ph type="title"/>
          </p:nvPr>
        </p:nvSpPr>
        <p:spPr>
          <a:xfrm>
            <a:off x="171028" y="0"/>
            <a:ext cx="7545388" cy="1153163"/>
          </a:xfrm>
        </p:spPr>
        <p:txBody>
          <a:bodyPr/>
          <a:lstStyle/>
          <a:p>
            <a:r>
              <a:rPr lang="en-US" b="1"/>
              <a:t>PROTOTYPE EMBEDDING</a:t>
            </a:r>
          </a:p>
        </p:txBody>
      </p:sp>
      <p:pic>
        <p:nvPicPr>
          <p:cNvPr id="4" name="Picture 4" descr="Diagram&#10;&#10;Description automatically generated">
            <a:extLst>
              <a:ext uri="{FF2B5EF4-FFF2-40B4-BE49-F238E27FC236}">
                <a16:creationId xmlns:a16="http://schemas.microsoft.com/office/drawing/2014/main" id="{E118E9DE-E56E-50BE-2218-90D27462F5A4}"/>
              </a:ext>
            </a:extLst>
          </p:cNvPr>
          <p:cNvPicPr>
            <a:picLocks noGrp="1" noChangeAspect="1"/>
          </p:cNvPicPr>
          <p:nvPr>
            <p:ph idx="1"/>
          </p:nvPr>
        </p:nvPicPr>
        <p:blipFill>
          <a:blip r:embed="rId5"/>
          <a:stretch>
            <a:fillRect/>
          </a:stretch>
        </p:blipFill>
        <p:spPr>
          <a:xfrm>
            <a:off x="378901" y="1153163"/>
            <a:ext cx="4874233" cy="3104689"/>
          </a:xfrm>
        </p:spPr>
      </p:pic>
      <p:pic>
        <p:nvPicPr>
          <p:cNvPr id="3" name="Picture 5" descr="Diagram&#10;&#10;Description automatically generated">
            <a:extLst>
              <a:ext uri="{FF2B5EF4-FFF2-40B4-BE49-F238E27FC236}">
                <a16:creationId xmlns:a16="http://schemas.microsoft.com/office/drawing/2014/main" id="{79D3DB29-3D76-E760-BD70-4FB257490402}"/>
              </a:ext>
            </a:extLst>
          </p:cNvPr>
          <p:cNvPicPr>
            <a:picLocks noChangeAspect="1"/>
          </p:cNvPicPr>
          <p:nvPr/>
        </p:nvPicPr>
        <p:blipFill>
          <a:blip r:embed="rId6"/>
          <a:stretch>
            <a:fillRect/>
          </a:stretch>
        </p:blipFill>
        <p:spPr>
          <a:xfrm>
            <a:off x="6801402" y="547740"/>
            <a:ext cx="2245774" cy="4393899"/>
          </a:xfrm>
          <a:prstGeom prst="rect">
            <a:avLst/>
          </a:prstGeom>
        </p:spPr>
      </p:pic>
      <p:pic>
        <p:nvPicPr>
          <p:cNvPr id="6" name="Picture 10">
            <a:extLst>
              <a:ext uri="{FF2B5EF4-FFF2-40B4-BE49-F238E27FC236}">
                <a16:creationId xmlns:a16="http://schemas.microsoft.com/office/drawing/2014/main" id="{0B977D3C-1FAA-FEA6-FA0A-50771B06C5A6}"/>
              </a:ext>
            </a:extLst>
          </p:cNvPr>
          <p:cNvPicPr>
            <a:picLocks noChangeAspect="1"/>
          </p:cNvPicPr>
          <p:nvPr/>
        </p:nvPicPr>
        <p:blipFill>
          <a:blip r:embed="rId7"/>
          <a:stretch>
            <a:fillRect/>
          </a:stretch>
        </p:blipFill>
        <p:spPr>
          <a:xfrm>
            <a:off x="9663804" y="2211289"/>
            <a:ext cx="876300" cy="1066800"/>
          </a:xfrm>
          <a:prstGeom prst="rect">
            <a:avLst/>
          </a:prstGeom>
        </p:spPr>
      </p:pic>
      <p:sp>
        <p:nvSpPr>
          <p:cNvPr id="11" name="TextBox 10">
            <a:extLst>
              <a:ext uri="{FF2B5EF4-FFF2-40B4-BE49-F238E27FC236}">
                <a16:creationId xmlns:a16="http://schemas.microsoft.com/office/drawing/2014/main" id="{CC7F8A09-F2A3-2194-6184-39FE1E957B79}"/>
              </a:ext>
            </a:extLst>
          </p:cNvPr>
          <p:cNvSpPr txBox="1"/>
          <p:nvPr/>
        </p:nvSpPr>
        <p:spPr>
          <a:xfrm>
            <a:off x="9472557" y="1841957"/>
            <a:ext cx="146917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Test Image</a:t>
            </a:r>
          </a:p>
        </p:txBody>
      </p:sp>
      <p:sp>
        <p:nvSpPr>
          <p:cNvPr id="13" name="TextBox 12">
            <a:extLst>
              <a:ext uri="{FF2B5EF4-FFF2-40B4-BE49-F238E27FC236}">
                <a16:creationId xmlns:a16="http://schemas.microsoft.com/office/drawing/2014/main" id="{FD0EDBBB-D744-7BB3-CD4D-FBE6F368A0B6}"/>
              </a:ext>
            </a:extLst>
          </p:cNvPr>
          <p:cNvSpPr txBox="1"/>
          <p:nvPr/>
        </p:nvSpPr>
        <p:spPr>
          <a:xfrm>
            <a:off x="-240147" y="4336215"/>
            <a:ext cx="6112328" cy="276999"/>
          </a:xfrm>
          <a:prstGeom prst="rect">
            <a:avLst/>
          </a:prstGeom>
          <a:noFill/>
        </p:spPr>
        <p:txBody>
          <a:bodyPr wrap="square">
            <a:spAutoFit/>
          </a:bodyPr>
          <a:lstStyle/>
          <a:p>
            <a:pPr algn="ctr"/>
            <a:r>
              <a:rPr lang="en-US" sz="1200">
                <a:solidFill>
                  <a:schemeClr val="tx1"/>
                </a:solidFill>
              </a:rPr>
              <a:t>Fig 2: Siamese Network</a:t>
            </a:r>
            <a:endParaRPr lang="en-IN" sz="1200">
              <a:solidFill>
                <a:schemeClr val="tx1"/>
              </a:solidFill>
            </a:endParaRPr>
          </a:p>
        </p:txBody>
      </p:sp>
      <p:sp>
        <p:nvSpPr>
          <p:cNvPr id="15" name="TextBox 14">
            <a:extLst>
              <a:ext uri="{FF2B5EF4-FFF2-40B4-BE49-F238E27FC236}">
                <a16:creationId xmlns:a16="http://schemas.microsoft.com/office/drawing/2014/main" id="{5CED9BA8-E168-525E-16CE-EA2F6715F88E}"/>
              </a:ext>
            </a:extLst>
          </p:cNvPr>
          <p:cNvSpPr txBox="1"/>
          <p:nvPr/>
        </p:nvSpPr>
        <p:spPr>
          <a:xfrm>
            <a:off x="6801402" y="4987805"/>
            <a:ext cx="2245774" cy="646331"/>
          </a:xfrm>
          <a:prstGeom prst="rect">
            <a:avLst/>
          </a:prstGeom>
          <a:noFill/>
        </p:spPr>
        <p:txBody>
          <a:bodyPr wrap="square">
            <a:spAutoFit/>
          </a:bodyPr>
          <a:lstStyle/>
          <a:p>
            <a:pPr algn="ctr"/>
            <a:r>
              <a:rPr lang="en-US" sz="1200">
                <a:solidFill>
                  <a:schemeClr val="tx1"/>
                </a:solidFill>
              </a:rPr>
              <a:t>Fig 3: Prototype Embedding of n classes, where each class has m images.</a:t>
            </a:r>
            <a:endParaRPr lang="en-IN" sz="1200">
              <a:solidFill>
                <a:schemeClr val="tx1"/>
              </a:solidFill>
            </a:endParaRPr>
          </a:p>
        </p:txBody>
      </p:sp>
      <p:sp>
        <p:nvSpPr>
          <p:cNvPr id="17" name="TextBox 16">
            <a:extLst>
              <a:ext uri="{FF2B5EF4-FFF2-40B4-BE49-F238E27FC236}">
                <a16:creationId xmlns:a16="http://schemas.microsoft.com/office/drawing/2014/main" id="{E776CF6C-BC62-177F-E1F8-07246BF3F80B}"/>
              </a:ext>
            </a:extLst>
          </p:cNvPr>
          <p:cNvSpPr txBox="1"/>
          <p:nvPr/>
        </p:nvSpPr>
        <p:spPr>
          <a:xfrm>
            <a:off x="171028" y="4989953"/>
            <a:ext cx="6226628" cy="1200329"/>
          </a:xfrm>
          <a:prstGeom prst="rect">
            <a:avLst/>
          </a:prstGeom>
          <a:noFill/>
        </p:spPr>
        <p:txBody>
          <a:bodyPr wrap="square">
            <a:spAutoFit/>
          </a:bodyPr>
          <a:lstStyle/>
          <a:p>
            <a:pPr marL="285750" indent="-285750" algn="ctr">
              <a:buSzPct val="80000"/>
              <a:buFont typeface="Century Gothic" panose="020B0502020202020204" pitchFamily="34" charset="0"/>
              <a:buChar char="►"/>
            </a:pPr>
            <a:r>
              <a:rPr lang="en-US"/>
              <a:t>We get a mean embedding for each class</a:t>
            </a:r>
          </a:p>
          <a:p>
            <a:pPr marL="285750" indent="-285750" algn="ctr">
              <a:buSzPct val="80000"/>
              <a:buFont typeface="Century Gothic" panose="020B0502020202020204" pitchFamily="34" charset="0"/>
              <a:buChar char="►"/>
            </a:pPr>
            <a:r>
              <a:rPr lang="en-US" sz="1800">
                <a:solidFill>
                  <a:schemeClr val="tx1"/>
                </a:solidFill>
              </a:rPr>
              <a:t>Resulting in n comparison instead of m*n comparison</a:t>
            </a:r>
          </a:p>
          <a:p>
            <a:pPr marL="285750" indent="-285750" algn="ctr">
              <a:buSzPct val="80000"/>
              <a:buFont typeface="Century Gothic" panose="020B0502020202020204" pitchFamily="34" charset="0"/>
              <a:buChar char="►"/>
            </a:pPr>
            <a:endParaRPr lang="en-US" sz="1800">
              <a:solidFill>
                <a:schemeClr val="tx1"/>
              </a:solidFill>
            </a:endParaRPr>
          </a:p>
        </p:txBody>
      </p:sp>
      <p:pic>
        <p:nvPicPr>
          <p:cNvPr id="9" name="Audio 8">
            <a:hlinkClick r:id="" action="ppaction://media"/>
            <a:extLst>
              <a:ext uri="{FF2B5EF4-FFF2-40B4-BE49-F238E27FC236}">
                <a16:creationId xmlns:a16="http://schemas.microsoft.com/office/drawing/2014/main" id="{D56B00DC-0535-D699-4131-0BC4DB62BED7}"/>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60364632"/>
      </p:ext>
    </p:extLst>
  </p:cSld>
  <p:clrMapOvr>
    <a:masterClrMapping/>
  </p:clrMapOvr>
  <mc:AlternateContent xmlns:mc="http://schemas.openxmlformats.org/markup-compatibility/2006">
    <mc:Choice xmlns:p14="http://schemas.microsoft.com/office/powerpoint/2010/main" Requires="p14">
      <p:transition spd="slow" p14:dur="2000" advTm="67682"/>
    </mc:Choice>
    <mc:Fallback>
      <p:transition spd="slow" advTm="676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613677-D939-41D6-4E21-BE694E9D0F5B}"/>
              </a:ext>
            </a:extLst>
          </p:cNvPr>
          <p:cNvSpPr>
            <a:spLocks noGrp="1"/>
          </p:cNvSpPr>
          <p:nvPr>
            <p:ph type="title"/>
          </p:nvPr>
        </p:nvSpPr>
        <p:spPr>
          <a:xfrm>
            <a:off x="8096743" y="-634754"/>
            <a:ext cx="3643435" cy="4063754"/>
          </a:xfrm>
        </p:spPr>
        <p:txBody>
          <a:bodyPr>
            <a:normAutofit/>
          </a:bodyPr>
          <a:lstStyle/>
          <a:p>
            <a:r>
              <a:rPr lang="en-US" b="1"/>
              <a:t>Prototype embedding</a:t>
            </a:r>
            <a:br>
              <a:rPr lang="en-US" b="1"/>
            </a:br>
            <a:r>
              <a:rPr lang="en-US" b="1"/>
              <a:t>Results</a:t>
            </a:r>
            <a:endParaRPr lang="en-IN" b="1"/>
          </a:p>
        </p:txBody>
      </p:sp>
      <p:sp>
        <p:nvSpPr>
          <p:cNvPr id="7" name="Content Placeholder 6">
            <a:extLst>
              <a:ext uri="{FF2B5EF4-FFF2-40B4-BE49-F238E27FC236}">
                <a16:creationId xmlns:a16="http://schemas.microsoft.com/office/drawing/2014/main" id="{7AD4AF47-426E-E40C-D732-D30844AA0486}"/>
              </a:ext>
            </a:extLst>
          </p:cNvPr>
          <p:cNvSpPr>
            <a:spLocks noGrp="1"/>
          </p:cNvSpPr>
          <p:nvPr>
            <p:ph idx="1"/>
          </p:nvPr>
        </p:nvSpPr>
        <p:spPr>
          <a:xfrm>
            <a:off x="676369" y="146089"/>
            <a:ext cx="7195828" cy="3477827"/>
          </a:xfrm>
        </p:spPr>
        <p:txBody>
          <a:bodyPr>
            <a:normAutofit/>
          </a:bodyPr>
          <a:lstStyle/>
          <a:p>
            <a:r>
              <a:rPr lang="en-US">
                <a:solidFill>
                  <a:schemeClr val="tx1"/>
                </a:solidFill>
              </a:rPr>
              <a:t>Used mean prototype embedding technique</a:t>
            </a:r>
          </a:p>
          <a:p>
            <a:r>
              <a:rPr lang="en-US">
                <a:solidFill>
                  <a:schemeClr val="tx1"/>
                </a:solidFill>
              </a:rPr>
              <a:t>Improvement in prediction time by 25 times than conventional methods</a:t>
            </a:r>
          </a:p>
          <a:p>
            <a:endParaRPr lang="en-US"/>
          </a:p>
          <a:p>
            <a:endParaRPr lang="en-IN"/>
          </a:p>
        </p:txBody>
      </p:sp>
      <p:pic>
        <p:nvPicPr>
          <p:cNvPr id="4" name="Picture 3" descr="Chart, waterfall chart&#10;&#10;Description automatically generated">
            <a:extLst>
              <a:ext uri="{FF2B5EF4-FFF2-40B4-BE49-F238E27FC236}">
                <a16:creationId xmlns:a16="http://schemas.microsoft.com/office/drawing/2014/main" id="{3A2511EE-3FA2-67FA-5403-30CB663777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7276" y="2771862"/>
            <a:ext cx="11737448" cy="3257143"/>
          </a:xfrm>
          <a:prstGeom prst="rect">
            <a:avLst/>
          </a:prstGeom>
        </p:spPr>
      </p:pic>
      <p:sp>
        <p:nvSpPr>
          <p:cNvPr id="8" name="TextBox 7">
            <a:extLst>
              <a:ext uri="{FF2B5EF4-FFF2-40B4-BE49-F238E27FC236}">
                <a16:creationId xmlns:a16="http://schemas.microsoft.com/office/drawing/2014/main" id="{FD76C3AA-7C61-E1FC-EB91-9B254B75E150}"/>
              </a:ext>
            </a:extLst>
          </p:cNvPr>
          <p:cNvSpPr txBox="1"/>
          <p:nvPr/>
        </p:nvSpPr>
        <p:spPr>
          <a:xfrm>
            <a:off x="227276" y="6025010"/>
            <a:ext cx="11737448" cy="276999"/>
          </a:xfrm>
          <a:prstGeom prst="rect">
            <a:avLst/>
          </a:prstGeom>
          <a:noFill/>
        </p:spPr>
        <p:txBody>
          <a:bodyPr wrap="square">
            <a:spAutoFit/>
          </a:bodyPr>
          <a:lstStyle/>
          <a:p>
            <a:pPr algn="ctr"/>
            <a:r>
              <a:rPr lang="en-US" sz="1200">
                <a:solidFill>
                  <a:schemeClr val="tx1"/>
                </a:solidFill>
              </a:rPr>
              <a:t>Fig 4: Comparison of Error and Prediction Time for Different Models</a:t>
            </a:r>
            <a:endParaRPr lang="en-IN" sz="1200">
              <a:solidFill>
                <a:schemeClr val="tx1"/>
              </a:solidFill>
            </a:endParaRPr>
          </a:p>
        </p:txBody>
      </p:sp>
      <p:pic>
        <p:nvPicPr>
          <p:cNvPr id="13" name="Audio 12">
            <a:hlinkClick r:id="" action="ppaction://media"/>
            <a:extLst>
              <a:ext uri="{FF2B5EF4-FFF2-40B4-BE49-F238E27FC236}">
                <a16:creationId xmlns:a16="http://schemas.microsoft.com/office/drawing/2014/main" id="{3C819226-378F-AC77-9136-F9CB234B2B0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59990182"/>
      </p:ext>
    </p:extLst>
  </p:cSld>
  <p:clrMapOvr>
    <a:masterClrMapping/>
  </p:clrMapOvr>
  <mc:AlternateContent xmlns:mc="http://schemas.openxmlformats.org/markup-compatibility/2006">
    <mc:Choice xmlns:p14="http://schemas.microsoft.com/office/powerpoint/2010/main" Requires="p14">
      <p:transition spd="slow" p14:dur="2000" advTm="20291"/>
    </mc:Choice>
    <mc:Fallback>
      <p:transition spd="slow" advTm="202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90FE681-1E05-478A-89DC-5F7AB37CF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AC613677-D939-41D6-4E21-BE694E9D0F5B}"/>
              </a:ext>
            </a:extLst>
          </p:cNvPr>
          <p:cNvSpPr>
            <a:spLocks noGrp="1"/>
          </p:cNvSpPr>
          <p:nvPr>
            <p:ph type="title"/>
          </p:nvPr>
        </p:nvSpPr>
        <p:spPr>
          <a:xfrm>
            <a:off x="684212" y="685799"/>
            <a:ext cx="3747111" cy="4892040"/>
          </a:xfrm>
        </p:spPr>
        <p:txBody>
          <a:bodyPr>
            <a:normAutofit/>
          </a:bodyPr>
          <a:lstStyle/>
          <a:p>
            <a:pPr algn="r"/>
            <a:r>
              <a:rPr lang="en-US" b="1"/>
              <a:t>Results on Triplet loss vs contrastive loss</a:t>
            </a:r>
            <a:endParaRPr lang="en-IN" b="1"/>
          </a:p>
        </p:txBody>
      </p:sp>
      <p:cxnSp>
        <p:nvCxnSpPr>
          <p:cNvPr id="14" name="Straight Connector 13">
            <a:extLst>
              <a:ext uri="{FF2B5EF4-FFF2-40B4-BE49-F238E27FC236}">
                <a16:creationId xmlns:a16="http://schemas.microsoft.com/office/drawing/2014/main" id="{2E2F21DC-5F0E-42CF-B89C-C1E25E175C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783" y="1532373"/>
            <a:ext cx="0" cy="3198892"/>
          </a:xfrm>
          <a:prstGeom prst="line">
            <a:avLst/>
          </a:prstGeom>
          <a:ln w="19050">
            <a:solidFill>
              <a:schemeClr val="tx1">
                <a:alpha val="60000"/>
              </a:schemeClr>
            </a:solidFill>
          </a:ln>
        </p:spPr>
        <p:style>
          <a:lnRef idx="1">
            <a:schemeClr val="accent1"/>
          </a:lnRef>
          <a:fillRef idx="0">
            <a:schemeClr val="accent1"/>
          </a:fillRef>
          <a:effectRef idx="0">
            <a:schemeClr val="accent1"/>
          </a:effectRef>
          <a:fontRef idx="minor">
            <a:schemeClr val="tx1"/>
          </a:fontRef>
        </p:style>
      </p:cxnSp>
      <p:pic>
        <p:nvPicPr>
          <p:cNvPr id="2" name="Picture 2" descr="Chart, histogram&#10;&#10;Description automatically generated">
            <a:extLst>
              <a:ext uri="{FF2B5EF4-FFF2-40B4-BE49-F238E27FC236}">
                <a16:creationId xmlns:a16="http://schemas.microsoft.com/office/drawing/2014/main" id="{E1EE8EEC-101D-F7D3-23FB-4110CFDF5F4F}"/>
              </a:ext>
            </a:extLst>
          </p:cNvPr>
          <p:cNvPicPr>
            <a:picLocks noGrp="1" noChangeAspect="1"/>
          </p:cNvPicPr>
          <p:nvPr>
            <p:ph idx="1"/>
          </p:nvPr>
        </p:nvPicPr>
        <p:blipFill>
          <a:blip r:embed="rId5"/>
          <a:stretch>
            <a:fillRect/>
          </a:stretch>
        </p:blipFill>
        <p:spPr>
          <a:xfrm>
            <a:off x="5039267" y="685799"/>
            <a:ext cx="3224459" cy="2557660"/>
          </a:xfrm>
        </p:spPr>
      </p:pic>
      <p:pic>
        <p:nvPicPr>
          <p:cNvPr id="3" name="Picture 3" descr="Chart, histogram&#10;&#10;Description automatically generated">
            <a:extLst>
              <a:ext uri="{FF2B5EF4-FFF2-40B4-BE49-F238E27FC236}">
                <a16:creationId xmlns:a16="http://schemas.microsoft.com/office/drawing/2014/main" id="{2AFC37DB-86C9-6925-3B73-0F1B2F5BB908}"/>
              </a:ext>
            </a:extLst>
          </p:cNvPr>
          <p:cNvPicPr>
            <a:picLocks noChangeAspect="1"/>
          </p:cNvPicPr>
          <p:nvPr/>
        </p:nvPicPr>
        <p:blipFill>
          <a:blip r:embed="rId6"/>
          <a:stretch>
            <a:fillRect/>
          </a:stretch>
        </p:blipFill>
        <p:spPr>
          <a:xfrm>
            <a:off x="8418286" y="685799"/>
            <a:ext cx="3190723" cy="2563926"/>
          </a:xfrm>
          <a:prstGeom prst="rect">
            <a:avLst/>
          </a:prstGeom>
        </p:spPr>
      </p:pic>
      <p:sp>
        <p:nvSpPr>
          <p:cNvPr id="4" name="TextBox 3">
            <a:extLst>
              <a:ext uri="{FF2B5EF4-FFF2-40B4-BE49-F238E27FC236}">
                <a16:creationId xmlns:a16="http://schemas.microsoft.com/office/drawing/2014/main" id="{74861E6D-2307-3B37-AA3C-9AA36F2DCB87}"/>
              </a:ext>
            </a:extLst>
          </p:cNvPr>
          <p:cNvSpPr txBox="1"/>
          <p:nvPr/>
        </p:nvSpPr>
        <p:spPr>
          <a:xfrm>
            <a:off x="5655864" y="285513"/>
            <a:ext cx="28544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Contrastive Loss</a:t>
            </a:r>
          </a:p>
        </p:txBody>
      </p:sp>
      <p:sp>
        <p:nvSpPr>
          <p:cNvPr id="5" name="TextBox 4">
            <a:extLst>
              <a:ext uri="{FF2B5EF4-FFF2-40B4-BE49-F238E27FC236}">
                <a16:creationId xmlns:a16="http://schemas.microsoft.com/office/drawing/2014/main" id="{7EEC546B-340A-B32F-9999-F8EEC5BE70E3}"/>
              </a:ext>
            </a:extLst>
          </p:cNvPr>
          <p:cNvSpPr txBox="1"/>
          <p:nvPr/>
        </p:nvSpPr>
        <p:spPr>
          <a:xfrm>
            <a:off x="9148838" y="298883"/>
            <a:ext cx="28544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Triplet Loss</a:t>
            </a:r>
          </a:p>
        </p:txBody>
      </p:sp>
      <p:pic>
        <p:nvPicPr>
          <p:cNvPr id="9" name="Picture 9" descr="Chart, line chart&#10;&#10;Description automatically generated">
            <a:extLst>
              <a:ext uri="{FF2B5EF4-FFF2-40B4-BE49-F238E27FC236}">
                <a16:creationId xmlns:a16="http://schemas.microsoft.com/office/drawing/2014/main" id="{68669192-F4C3-4569-4CA5-2E34EEB06EDB}"/>
              </a:ext>
            </a:extLst>
          </p:cNvPr>
          <p:cNvPicPr>
            <a:picLocks noChangeAspect="1"/>
          </p:cNvPicPr>
          <p:nvPr/>
        </p:nvPicPr>
        <p:blipFill>
          <a:blip r:embed="rId7"/>
          <a:stretch>
            <a:fillRect/>
          </a:stretch>
        </p:blipFill>
        <p:spPr>
          <a:xfrm>
            <a:off x="8418286" y="3629435"/>
            <a:ext cx="3166533" cy="2406842"/>
          </a:xfrm>
          <a:prstGeom prst="rect">
            <a:avLst/>
          </a:prstGeom>
        </p:spPr>
      </p:pic>
      <p:pic>
        <p:nvPicPr>
          <p:cNvPr id="10" name="Picture 10" descr="Chart&#10;&#10;Description automatically generated">
            <a:extLst>
              <a:ext uri="{FF2B5EF4-FFF2-40B4-BE49-F238E27FC236}">
                <a16:creationId xmlns:a16="http://schemas.microsoft.com/office/drawing/2014/main" id="{7E1E9C5D-D39B-BC15-300C-636BF240E725}"/>
              </a:ext>
            </a:extLst>
          </p:cNvPr>
          <p:cNvPicPr>
            <a:picLocks noChangeAspect="1"/>
          </p:cNvPicPr>
          <p:nvPr/>
        </p:nvPicPr>
        <p:blipFill>
          <a:blip r:embed="rId8"/>
          <a:stretch>
            <a:fillRect/>
          </a:stretch>
        </p:blipFill>
        <p:spPr>
          <a:xfrm>
            <a:off x="5038876" y="3629435"/>
            <a:ext cx="3166532" cy="2411274"/>
          </a:xfrm>
          <a:prstGeom prst="rect">
            <a:avLst/>
          </a:prstGeom>
        </p:spPr>
      </p:pic>
      <p:sp>
        <p:nvSpPr>
          <p:cNvPr id="11" name="TextBox 10">
            <a:extLst>
              <a:ext uri="{FF2B5EF4-FFF2-40B4-BE49-F238E27FC236}">
                <a16:creationId xmlns:a16="http://schemas.microsoft.com/office/drawing/2014/main" id="{0C3B6228-2950-9ED2-4485-E36D4197C4F2}"/>
              </a:ext>
            </a:extLst>
          </p:cNvPr>
          <p:cNvSpPr txBox="1"/>
          <p:nvPr/>
        </p:nvSpPr>
        <p:spPr>
          <a:xfrm>
            <a:off x="398539" y="5249158"/>
            <a:ext cx="4212770" cy="830997"/>
          </a:xfrm>
          <a:prstGeom prst="rect">
            <a:avLst/>
          </a:prstGeom>
          <a:noFill/>
        </p:spPr>
        <p:txBody>
          <a:bodyPr wrap="square">
            <a:spAutoFit/>
          </a:bodyPr>
          <a:lstStyle/>
          <a:p>
            <a:pPr algn="ctr"/>
            <a:r>
              <a:rPr lang="en-US" sz="1200">
                <a:solidFill>
                  <a:schemeClr val="tx1"/>
                </a:solidFill>
              </a:rPr>
              <a:t>Fig 5: Results of Loss vs Epoch for (a) Contrastive Loss and (b) Triplet Loss</a:t>
            </a:r>
          </a:p>
          <a:p>
            <a:pPr algn="ctr"/>
            <a:r>
              <a:rPr lang="en-US" sz="1200"/>
              <a:t>Fig 6: Number of Intersection </a:t>
            </a:r>
            <a:r>
              <a:rPr lang="en-US" sz="1200">
                <a:solidFill>
                  <a:schemeClr val="tx1"/>
                </a:solidFill>
              </a:rPr>
              <a:t>for (a) Contrastive Loss and (b) Triplet Loss</a:t>
            </a:r>
          </a:p>
        </p:txBody>
      </p:sp>
      <p:sp>
        <p:nvSpPr>
          <p:cNvPr id="15" name="TextBox 14">
            <a:extLst>
              <a:ext uri="{FF2B5EF4-FFF2-40B4-BE49-F238E27FC236}">
                <a16:creationId xmlns:a16="http://schemas.microsoft.com/office/drawing/2014/main" id="{0B93CE25-5B82-AF4A-CA12-64AB0D4C47E3}"/>
              </a:ext>
            </a:extLst>
          </p:cNvPr>
          <p:cNvSpPr txBox="1"/>
          <p:nvPr/>
        </p:nvSpPr>
        <p:spPr>
          <a:xfrm>
            <a:off x="5038876" y="3250336"/>
            <a:ext cx="3272971" cy="276999"/>
          </a:xfrm>
          <a:prstGeom prst="rect">
            <a:avLst/>
          </a:prstGeom>
          <a:noFill/>
        </p:spPr>
        <p:txBody>
          <a:bodyPr wrap="square">
            <a:spAutoFit/>
          </a:bodyPr>
          <a:lstStyle/>
          <a:p>
            <a:pPr algn="ctr"/>
            <a:r>
              <a:rPr lang="en-US" sz="1200">
                <a:solidFill>
                  <a:schemeClr val="tx1"/>
                </a:solidFill>
              </a:rPr>
              <a:t>Fig 5 (a)</a:t>
            </a:r>
          </a:p>
        </p:txBody>
      </p:sp>
      <p:sp>
        <p:nvSpPr>
          <p:cNvPr id="17" name="TextBox 16">
            <a:extLst>
              <a:ext uri="{FF2B5EF4-FFF2-40B4-BE49-F238E27FC236}">
                <a16:creationId xmlns:a16="http://schemas.microsoft.com/office/drawing/2014/main" id="{BEE6F00E-C011-59F9-3F09-B9D9E7B44A8F}"/>
              </a:ext>
            </a:extLst>
          </p:cNvPr>
          <p:cNvSpPr txBox="1"/>
          <p:nvPr/>
        </p:nvSpPr>
        <p:spPr>
          <a:xfrm>
            <a:off x="8418286" y="3243459"/>
            <a:ext cx="3166533" cy="276999"/>
          </a:xfrm>
          <a:prstGeom prst="rect">
            <a:avLst/>
          </a:prstGeom>
          <a:noFill/>
        </p:spPr>
        <p:txBody>
          <a:bodyPr wrap="square">
            <a:spAutoFit/>
          </a:bodyPr>
          <a:lstStyle/>
          <a:p>
            <a:pPr algn="ctr"/>
            <a:r>
              <a:rPr lang="en-US" sz="1200">
                <a:solidFill>
                  <a:schemeClr val="tx1"/>
                </a:solidFill>
              </a:rPr>
              <a:t>Fig 5 (b)</a:t>
            </a:r>
            <a:endParaRPr lang="en-IN" sz="1200"/>
          </a:p>
        </p:txBody>
      </p:sp>
      <p:sp>
        <p:nvSpPr>
          <p:cNvPr id="19" name="TextBox 18">
            <a:extLst>
              <a:ext uri="{FF2B5EF4-FFF2-40B4-BE49-F238E27FC236}">
                <a16:creationId xmlns:a16="http://schemas.microsoft.com/office/drawing/2014/main" id="{988D3B35-4268-3FA3-3697-F50D43D3460D}"/>
              </a:ext>
            </a:extLst>
          </p:cNvPr>
          <p:cNvSpPr txBox="1"/>
          <p:nvPr/>
        </p:nvSpPr>
        <p:spPr>
          <a:xfrm>
            <a:off x="5038876" y="6075590"/>
            <a:ext cx="3166532" cy="276999"/>
          </a:xfrm>
          <a:prstGeom prst="rect">
            <a:avLst/>
          </a:prstGeom>
          <a:noFill/>
        </p:spPr>
        <p:txBody>
          <a:bodyPr wrap="square">
            <a:spAutoFit/>
          </a:bodyPr>
          <a:lstStyle/>
          <a:p>
            <a:pPr algn="ctr"/>
            <a:r>
              <a:rPr lang="en-US" sz="1200">
                <a:solidFill>
                  <a:schemeClr val="tx1"/>
                </a:solidFill>
              </a:rPr>
              <a:t>Fig 6 (a)</a:t>
            </a:r>
            <a:endParaRPr lang="en-IN" sz="1200"/>
          </a:p>
        </p:txBody>
      </p:sp>
      <p:sp>
        <p:nvSpPr>
          <p:cNvPr id="21" name="TextBox 20">
            <a:extLst>
              <a:ext uri="{FF2B5EF4-FFF2-40B4-BE49-F238E27FC236}">
                <a16:creationId xmlns:a16="http://schemas.microsoft.com/office/drawing/2014/main" id="{9D5CDF24-38F4-59E7-783B-601E4C8C6CE4}"/>
              </a:ext>
            </a:extLst>
          </p:cNvPr>
          <p:cNvSpPr txBox="1"/>
          <p:nvPr/>
        </p:nvSpPr>
        <p:spPr>
          <a:xfrm>
            <a:off x="8394095" y="6042671"/>
            <a:ext cx="3190723" cy="276999"/>
          </a:xfrm>
          <a:prstGeom prst="rect">
            <a:avLst/>
          </a:prstGeom>
          <a:noFill/>
        </p:spPr>
        <p:txBody>
          <a:bodyPr wrap="square">
            <a:spAutoFit/>
          </a:bodyPr>
          <a:lstStyle/>
          <a:p>
            <a:pPr algn="ctr"/>
            <a:r>
              <a:rPr lang="en-US" sz="1200">
                <a:solidFill>
                  <a:schemeClr val="tx1"/>
                </a:solidFill>
              </a:rPr>
              <a:t>Fig 6 (b)</a:t>
            </a:r>
            <a:endParaRPr lang="en-IN" sz="1200"/>
          </a:p>
        </p:txBody>
      </p:sp>
      <p:pic>
        <p:nvPicPr>
          <p:cNvPr id="23" name="Audio 22">
            <a:hlinkClick r:id="" action="ppaction://media"/>
            <a:extLst>
              <a:ext uri="{FF2B5EF4-FFF2-40B4-BE49-F238E27FC236}">
                <a16:creationId xmlns:a16="http://schemas.microsoft.com/office/drawing/2014/main" id="{EF40B6CD-9992-A296-1A21-69B3031F4933}"/>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18677838"/>
      </p:ext>
    </p:extLst>
  </p:cSld>
  <p:clrMapOvr>
    <a:masterClrMapping/>
  </p:clrMapOvr>
  <mc:AlternateContent xmlns:mc="http://schemas.openxmlformats.org/markup-compatibility/2006">
    <mc:Choice xmlns:p14="http://schemas.microsoft.com/office/powerpoint/2010/main" Requires="p14">
      <p:transition spd="slow" p14:dur="2000" advTm="24847"/>
    </mc:Choice>
    <mc:Fallback>
      <p:transition spd="slow" advTm="24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613677-D939-41D6-4E21-BE694E9D0F5B}"/>
              </a:ext>
            </a:extLst>
          </p:cNvPr>
          <p:cNvSpPr>
            <a:spLocks noGrp="1"/>
          </p:cNvSpPr>
          <p:nvPr>
            <p:ph type="title"/>
          </p:nvPr>
        </p:nvSpPr>
        <p:spPr>
          <a:xfrm>
            <a:off x="7872196" y="-634754"/>
            <a:ext cx="3643435" cy="4063754"/>
          </a:xfrm>
        </p:spPr>
        <p:txBody>
          <a:bodyPr>
            <a:normAutofit/>
          </a:bodyPr>
          <a:lstStyle/>
          <a:p>
            <a:r>
              <a:rPr lang="en-US" b="1"/>
              <a:t>Effects of Rotated images</a:t>
            </a:r>
            <a:endParaRPr lang="en-IN" b="1"/>
          </a:p>
        </p:txBody>
      </p:sp>
      <p:sp>
        <p:nvSpPr>
          <p:cNvPr id="7" name="Content Placeholder 6">
            <a:extLst>
              <a:ext uri="{FF2B5EF4-FFF2-40B4-BE49-F238E27FC236}">
                <a16:creationId xmlns:a16="http://schemas.microsoft.com/office/drawing/2014/main" id="{7AD4AF47-426E-E40C-D732-D30844AA0486}"/>
              </a:ext>
            </a:extLst>
          </p:cNvPr>
          <p:cNvSpPr>
            <a:spLocks noGrp="1"/>
          </p:cNvSpPr>
          <p:nvPr>
            <p:ph idx="1"/>
          </p:nvPr>
        </p:nvSpPr>
        <p:spPr>
          <a:xfrm>
            <a:off x="676368" y="0"/>
            <a:ext cx="7195828" cy="3477827"/>
          </a:xfrm>
        </p:spPr>
        <p:txBody>
          <a:bodyPr>
            <a:normAutofit/>
          </a:bodyPr>
          <a:lstStyle/>
          <a:p>
            <a:r>
              <a:rPr lang="en-US" sz="1600">
                <a:solidFill>
                  <a:schemeClr val="tx1"/>
                </a:solidFill>
              </a:rPr>
              <a:t>‘Experiment 1’ -&gt; Only test images rotated</a:t>
            </a:r>
          </a:p>
          <a:p>
            <a:r>
              <a:rPr lang="en-US" sz="1600">
                <a:solidFill>
                  <a:schemeClr val="tx1"/>
                </a:solidFill>
              </a:rPr>
              <a:t>‘Experiment 2’ -&gt; Trained also on rotated images and tested on rotated images</a:t>
            </a:r>
          </a:p>
          <a:p>
            <a:r>
              <a:rPr lang="en-US" sz="1600">
                <a:solidFill>
                  <a:schemeClr val="tx1"/>
                </a:solidFill>
              </a:rPr>
              <a:t>Having rotated images improved performance of model in terms of intersection. </a:t>
            </a:r>
            <a:endParaRPr lang="en-IN" sz="1600">
              <a:solidFill>
                <a:schemeClr val="tx1"/>
              </a:solidFill>
            </a:endParaRPr>
          </a:p>
        </p:txBody>
      </p:sp>
      <p:sp>
        <p:nvSpPr>
          <p:cNvPr id="12" name="TextBox 11">
            <a:extLst>
              <a:ext uri="{FF2B5EF4-FFF2-40B4-BE49-F238E27FC236}">
                <a16:creationId xmlns:a16="http://schemas.microsoft.com/office/drawing/2014/main" id="{69F68A5A-EADE-E14F-3719-145282D66C9B}"/>
              </a:ext>
            </a:extLst>
          </p:cNvPr>
          <p:cNvSpPr txBox="1"/>
          <p:nvPr/>
        </p:nvSpPr>
        <p:spPr>
          <a:xfrm>
            <a:off x="119742" y="6286933"/>
            <a:ext cx="11952513" cy="276999"/>
          </a:xfrm>
          <a:prstGeom prst="rect">
            <a:avLst/>
          </a:prstGeom>
          <a:noFill/>
        </p:spPr>
        <p:txBody>
          <a:bodyPr wrap="square">
            <a:spAutoFit/>
          </a:bodyPr>
          <a:lstStyle/>
          <a:p>
            <a:pPr algn="ctr"/>
            <a:r>
              <a:rPr lang="en-US" sz="1200">
                <a:solidFill>
                  <a:schemeClr val="tx1"/>
                </a:solidFill>
              </a:rPr>
              <a:t>Fig 7: Results on Two Different Experiments of Rotation</a:t>
            </a:r>
            <a:endParaRPr lang="en-IN" sz="1200"/>
          </a:p>
        </p:txBody>
      </p:sp>
      <p:pic>
        <p:nvPicPr>
          <p:cNvPr id="16" name="Picture 15" descr="Chart, bar chart&#10;&#10;Description automatically generated">
            <a:extLst>
              <a:ext uri="{FF2B5EF4-FFF2-40B4-BE49-F238E27FC236}">
                <a16:creationId xmlns:a16="http://schemas.microsoft.com/office/drawing/2014/main" id="{59328E89-5A87-E48A-AA29-D5E8672068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742" y="2961590"/>
            <a:ext cx="11952513" cy="3374170"/>
          </a:xfrm>
          <a:prstGeom prst="rect">
            <a:avLst/>
          </a:prstGeom>
        </p:spPr>
      </p:pic>
      <p:pic>
        <p:nvPicPr>
          <p:cNvPr id="5" name="Audio 4">
            <a:hlinkClick r:id="" action="ppaction://media"/>
            <a:extLst>
              <a:ext uri="{FF2B5EF4-FFF2-40B4-BE49-F238E27FC236}">
                <a16:creationId xmlns:a16="http://schemas.microsoft.com/office/drawing/2014/main" id="{7CAFF22D-8418-B048-91FA-198BA84219A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75973811"/>
      </p:ext>
    </p:extLst>
  </p:cSld>
  <p:clrMapOvr>
    <a:masterClrMapping/>
  </p:clrMapOvr>
  <mc:AlternateContent xmlns:mc="http://schemas.openxmlformats.org/markup-compatibility/2006">
    <mc:Choice xmlns:p14="http://schemas.microsoft.com/office/powerpoint/2010/main" Requires="p14">
      <p:transition spd="slow" p14:dur="2000" advTm="36168"/>
    </mc:Choice>
    <mc:Fallback>
      <p:transition spd="slow" advTm="361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5D5EDB-F889-1CAF-8212-4C5479B6DB6F}"/>
              </a:ext>
            </a:extLst>
          </p:cNvPr>
          <p:cNvSpPr>
            <a:spLocks noGrp="1"/>
          </p:cNvSpPr>
          <p:nvPr>
            <p:ph idx="1"/>
          </p:nvPr>
        </p:nvSpPr>
        <p:spPr>
          <a:xfrm>
            <a:off x="784603" y="909562"/>
            <a:ext cx="8534400" cy="3615267"/>
          </a:xfrm>
        </p:spPr>
        <p:txBody>
          <a:bodyPr>
            <a:normAutofit/>
          </a:bodyPr>
          <a:lstStyle/>
          <a:p>
            <a:pPr marL="0" indent="0">
              <a:buNone/>
            </a:pPr>
            <a:r>
              <a:rPr lang="en-US" sz="7000">
                <a:solidFill>
                  <a:schemeClr val="tx1"/>
                </a:solidFill>
              </a:rPr>
              <a:t>Thank you </a:t>
            </a:r>
            <a:endParaRPr lang="en-US">
              <a:solidFill>
                <a:schemeClr val="tx1"/>
              </a:solidFill>
            </a:endParaRPr>
          </a:p>
        </p:txBody>
      </p:sp>
      <p:pic>
        <p:nvPicPr>
          <p:cNvPr id="5" name="Audio 4">
            <a:hlinkClick r:id="" action="ppaction://media"/>
            <a:extLst>
              <a:ext uri="{FF2B5EF4-FFF2-40B4-BE49-F238E27FC236}">
                <a16:creationId xmlns:a16="http://schemas.microsoft.com/office/drawing/2014/main" id="{7E442D42-AA51-0467-CB64-27C3D7AB2AC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77889167"/>
      </p:ext>
    </p:extLst>
  </p:cSld>
  <p:clrMapOvr>
    <a:masterClrMapping/>
  </p:clrMapOvr>
  <mc:AlternateContent xmlns:mc="http://schemas.openxmlformats.org/markup-compatibility/2006">
    <mc:Choice xmlns:p14="http://schemas.microsoft.com/office/powerpoint/2010/main" Requires="p14">
      <p:transition spd="slow" p14:dur="2000" advTm="2668"/>
    </mc:Choice>
    <mc:Fallback>
      <p:transition spd="slow" advTm="2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Slic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7bb5aef6-cb89-4c92-a90a-1ba9253e982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23107DD738945448FE2E5A2C26021E4" ma:contentTypeVersion="9" ma:contentTypeDescription="Create a new document." ma:contentTypeScope="" ma:versionID="a5d91958eff2fb8c6e1987696258d6b0">
  <xsd:schema xmlns:xsd="http://www.w3.org/2001/XMLSchema" xmlns:xs="http://www.w3.org/2001/XMLSchema" xmlns:p="http://schemas.microsoft.com/office/2006/metadata/properties" xmlns:ns3="7bb5aef6-cb89-4c92-a90a-1ba9253e9820" xmlns:ns4="6da161a1-6853-4fe8-b5fc-16af6aded730" targetNamespace="http://schemas.microsoft.com/office/2006/metadata/properties" ma:root="true" ma:fieldsID="449b6afb7860312de475a80815df2aa3" ns3:_="" ns4:_="">
    <xsd:import namespace="7bb5aef6-cb89-4c92-a90a-1ba9253e9820"/>
    <xsd:import namespace="6da161a1-6853-4fe8-b5fc-16af6aded730"/>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AutoTags" minOccurs="0"/>
                <xsd:element ref="ns3:MediaLengthInSecond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aef6-cb89-4c92-a90a-1ba9253e982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_activity" ma:index="16"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da161a1-6853-4fe8-b5fc-16af6aded73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4AA5D06-9F47-41E2-8315-AF3BED3269F2}">
  <ds:schemaRefs>
    <ds:schemaRef ds:uri="http://schemas.microsoft.com/sharepoint/v3/contenttype/forms"/>
  </ds:schemaRefs>
</ds:datastoreItem>
</file>

<file path=customXml/itemProps2.xml><?xml version="1.0" encoding="utf-8"?>
<ds:datastoreItem xmlns:ds="http://schemas.openxmlformats.org/officeDocument/2006/customXml" ds:itemID="{8841CD9E-40E6-4EC4-A839-103F05765F33}">
  <ds:schemaRefs>
    <ds:schemaRef ds:uri="6da161a1-6853-4fe8-b5fc-16af6aded730"/>
    <ds:schemaRef ds:uri="http://www.w3.org/XML/1998/namespace"/>
    <ds:schemaRef ds:uri="7bb5aef6-cb89-4c92-a90a-1ba9253e9820"/>
    <ds:schemaRef ds:uri="http://purl.org/dc/elements/1.1/"/>
    <ds:schemaRef ds:uri="http://schemas.microsoft.com/office/2006/documentManagement/types"/>
    <ds:schemaRef ds:uri="http://schemas.openxmlformats.org/package/2006/metadata/core-properties"/>
    <ds:schemaRef ds:uri="http://schemas.microsoft.com/office/infopath/2007/PartnerControls"/>
    <ds:schemaRef ds:uri="http://purl.org/dc/term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E90DE5CD-999D-4135-9A01-4BE132550E90}">
  <ds:schemaRefs>
    <ds:schemaRef ds:uri="6da161a1-6853-4fe8-b5fc-16af6aded730"/>
    <ds:schemaRef ds:uri="7bb5aef6-cb89-4c92-a90a-1ba9253e982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9dd8f4f-3b8b-4768-aba7-bbd379e0736b}" enabled="0" method="" siteId="{f9dd8f4f-3b8b-4768-aba7-bbd379e0736b}" removed="1"/>
</clbl:labelList>
</file>

<file path=docProps/app.xml><?xml version="1.0" encoding="utf-8"?>
<Properties xmlns="http://schemas.openxmlformats.org/officeDocument/2006/extended-properties" xmlns:vt="http://schemas.openxmlformats.org/officeDocument/2006/docPropsVTypes">
  <Template>Slice</Template>
  <TotalTime>0</TotalTime>
  <Words>857</Words>
  <Application>Microsoft Office PowerPoint</Application>
  <PresentationFormat>Widescreen</PresentationFormat>
  <Paragraphs>59</Paragraphs>
  <Slides>8</Slides>
  <Notes>8</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Calibri</vt:lpstr>
      <vt:lpstr>Century Gothic</vt:lpstr>
      <vt:lpstr>Wingdings 3</vt:lpstr>
      <vt:lpstr>Slice</vt:lpstr>
      <vt:lpstr>Just In Time Detection of Unknown Classes Using Deep Learning</vt:lpstr>
      <vt:lpstr>Work for Current sprint</vt:lpstr>
      <vt:lpstr>optimal threshold Score</vt:lpstr>
      <vt:lpstr>PROTOTYPE EMBEDDING</vt:lpstr>
      <vt:lpstr>Prototype embedding Results</vt:lpstr>
      <vt:lpstr>Results on Triplet loss vs contrastive loss</vt:lpstr>
      <vt:lpstr>Effects of Rotated images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Akshat Garg (RIT Student)</dc:creator>
  <cp:lastModifiedBy>Akshat Garg (RIT Student)</cp:lastModifiedBy>
  <cp:revision>1</cp:revision>
  <dcterms:created xsi:type="dcterms:W3CDTF">2023-04-02T19:33:05Z</dcterms:created>
  <dcterms:modified xsi:type="dcterms:W3CDTF">2023-04-05T06:09:22Z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0x010100523107DD738945448FE2E5A2C26021E4</vt:lpwstr>
  </property>
</Properties>
</file>